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2"/>
  </p:notesMasterIdLst>
  <p:sldIdLst>
    <p:sldId id="259" r:id="rId3"/>
    <p:sldId id="261" r:id="rId4"/>
    <p:sldId id="279" r:id="rId5"/>
    <p:sldId id="281" r:id="rId6"/>
    <p:sldId id="280" r:id="rId7"/>
    <p:sldId id="276" r:id="rId8"/>
    <p:sldId id="275" r:id="rId9"/>
    <p:sldId id="282" r:id="rId10"/>
    <p:sldId id="27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2832F5-EA01-48E5-B403-87E193F50680}">
          <p14:sldIdLst>
            <p14:sldId id="259"/>
          </p14:sldIdLst>
        </p14:section>
        <p14:section name="Project Overview" id="{087866C3-7028-482C-8D34-6BF5363FBD75}">
          <p14:sldIdLst>
            <p14:sldId id="261"/>
          </p14:sldIdLst>
        </p14:section>
        <p14:section name="Status Update" id="{521DEF98-8796-4632-831A-16252E9A6054}">
          <p14:sldIdLst>
            <p14:sldId id="279"/>
            <p14:sldId id="281"/>
            <p14:sldId id="280"/>
            <p14:sldId id="276"/>
            <p14:sldId id="275"/>
            <p14:sldId id="282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576">
          <p15:clr>
            <a:srgbClr val="A4A3A4"/>
          </p15:clr>
        </p15:guide>
        <p15:guide id="3" pos="2880">
          <p15:clr>
            <a:srgbClr val="A4A3A4"/>
          </p15:clr>
        </p15:guide>
        <p15:guide id="4" pos="2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4" autoAdjust="0"/>
    <p:restoredTop sz="88187" autoAdjust="0"/>
  </p:normalViewPr>
  <p:slideViewPr>
    <p:cSldViewPr>
      <p:cViewPr varScale="1">
        <p:scale>
          <a:sx n="116" d="100"/>
          <a:sy n="116" d="100"/>
        </p:scale>
        <p:origin x="1446" y="108"/>
      </p:cViewPr>
      <p:guideLst>
        <p:guide orient="horz" pos="2160"/>
        <p:guide orient="horz" pos="576"/>
        <p:guide pos="2880"/>
        <p:guide pos="2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506C0-3FFE-45A5-803D-9F4FC5464A70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46707-6BBD-41A9-B4DF-0C76A73A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435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template can be used as a starter file to give updates for project</a:t>
            </a:r>
            <a:r>
              <a:rPr lang="en-US" baseline="0" dirty="0" smtClean="0"/>
              <a:t> milestones.</a:t>
            </a:r>
            <a:endParaRPr lang="en-US" dirty="0" smtClean="0"/>
          </a:p>
          <a:p>
            <a:endParaRPr lang="en-US" baseline="0" dirty="0" smtClean="0"/>
          </a:p>
          <a:p>
            <a:pPr lvl="0"/>
            <a:r>
              <a:rPr lang="en-US" sz="1000" b="1" dirty="0" smtClean="0"/>
              <a:t>Sections</a:t>
            </a:r>
            <a:endParaRPr lang="en-US" sz="1000" b="0" dirty="0" smtClean="0"/>
          </a:p>
          <a:p>
            <a:pPr lvl="0"/>
            <a:r>
              <a:rPr lang="en-US" sz="1000" b="0" dirty="0" smtClean="0"/>
              <a:t>Right-click on a slide to add sections.</a:t>
            </a:r>
            <a:r>
              <a:rPr lang="en-US" sz="1000" b="0" baseline="0" dirty="0" smtClean="0"/>
              <a:t> Sections can help to organize your slides or facilitate collaboration between multiple authors.</a:t>
            </a:r>
            <a:endParaRPr lang="en-US" sz="1000" b="0" dirty="0" smtClean="0"/>
          </a:p>
          <a:p>
            <a:pPr lvl="0"/>
            <a:endParaRPr lang="en-US" sz="1000" b="1" dirty="0" smtClean="0"/>
          </a:p>
          <a:p>
            <a:pPr lvl="0"/>
            <a:r>
              <a:rPr lang="en-US" sz="1000" b="1" dirty="0" smtClean="0"/>
              <a:t>Notes</a:t>
            </a:r>
          </a:p>
          <a:p>
            <a:pPr lvl="0"/>
            <a:r>
              <a:rPr lang="en-US" sz="1000" dirty="0" smtClean="0"/>
              <a:t>Use the Notes section for delivery notes or to provide additional details for the audience.</a:t>
            </a:r>
            <a:r>
              <a:rPr lang="en-US" sz="1000" baseline="0" dirty="0" smtClean="0"/>
              <a:t> View these notes in Presentation View during your presentation. </a:t>
            </a:r>
          </a:p>
          <a:p>
            <a:pPr lvl="0">
              <a:buFontTx/>
              <a:buNone/>
            </a:pPr>
            <a:r>
              <a:rPr lang="en-US" sz="1000" dirty="0" smtClean="0"/>
              <a:t>Keep in mind the font size (important for accessibility, visibility, videotaping, and online production)</a:t>
            </a:r>
          </a:p>
          <a:p>
            <a:pPr lvl="0"/>
            <a:endParaRPr lang="en-US" sz="1000" dirty="0" smtClean="0"/>
          </a:p>
          <a:p>
            <a:pPr lvl="0">
              <a:buFontTx/>
              <a:buNone/>
            </a:pPr>
            <a:r>
              <a:rPr lang="en-US" sz="1000" b="1" dirty="0" smtClean="0"/>
              <a:t>Coordinated colors </a:t>
            </a:r>
          </a:p>
          <a:p>
            <a:pPr lvl="0">
              <a:buFontTx/>
              <a:buNone/>
            </a:pPr>
            <a:r>
              <a:rPr lang="en-US" sz="1000" dirty="0" smtClean="0"/>
              <a:t>Pay particular attention to the graphs, charts, and text boxes.</a:t>
            </a:r>
            <a:r>
              <a:rPr lang="en-US" sz="1000" baseline="0" dirty="0" smtClean="0"/>
              <a:t> </a:t>
            </a:r>
            <a:endParaRPr lang="en-US" sz="1000" dirty="0" smtClean="0"/>
          </a:p>
          <a:p>
            <a:pPr lvl="0"/>
            <a:r>
              <a:rPr lang="en-US" sz="1000" dirty="0" smtClean="0"/>
              <a:t>Consider that attendees will print in black and white or </a:t>
            </a:r>
            <a:r>
              <a:rPr lang="en-US" sz="1000" dirty="0" err="1" smtClean="0"/>
              <a:t>grayscale</a:t>
            </a:r>
            <a:r>
              <a:rPr lang="en-US" sz="1000" dirty="0" smtClean="0"/>
              <a:t>. Run a test print to make sure your colors work when printed in pure black and white and </a:t>
            </a:r>
            <a:r>
              <a:rPr lang="en-US" sz="1000" dirty="0" err="1" smtClean="0"/>
              <a:t>grayscale</a:t>
            </a:r>
            <a:r>
              <a:rPr lang="en-US" sz="1000" dirty="0" smtClean="0"/>
              <a:t>.</a:t>
            </a:r>
          </a:p>
          <a:p>
            <a:pPr lvl="0">
              <a:buFontTx/>
              <a:buNone/>
            </a:pPr>
            <a:endParaRPr lang="en-US" sz="1000" dirty="0" smtClean="0"/>
          </a:p>
          <a:p>
            <a:pPr lvl="0">
              <a:buFontTx/>
              <a:buNone/>
            </a:pPr>
            <a:r>
              <a:rPr lang="en-US" sz="1000" b="1" dirty="0" smtClean="0"/>
              <a:t>Graphics, tables, and graphs</a:t>
            </a:r>
          </a:p>
          <a:p>
            <a:pPr lvl="0"/>
            <a:r>
              <a:rPr lang="en-US" sz="1000" dirty="0" smtClean="0"/>
              <a:t>Keep it simple: If possible, use consistent, non-distracting styles and colors.</a:t>
            </a:r>
          </a:p>
          <a:p>
            <a:pPr lvl="0"/>
            <a:r>
              <a:rPr lang="en-US" sz="1000" dirty="0" smtClean="0"/>
              <a:t>Label all graphs and tables.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52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project</a:t>
            </a:r>
            <a:r>
              <a:rPr lang="en-US" baseline="0" dirty="0" smtClean="0"/>
              <a:t> about?</a:t>
            </a:r>
          </a:p>
          <a:p>
            <a:r>
              <a:rPr lang="en-US" dirty="0" smtClean="0"/>
              <a:t>Define</a:t>
            </a:r>
            <a:r>
              <a:rPr lang="en-US" baseline="0" dirty="0" smtClean="0"/>
              <a:t> the goal of this project</a:t>
            </a:r>
          </a:p>
          <a:p>
            <a:pPr lvl="1"/>
            <a:r>
              <a:rPr lang="en-US" dirty="0" smtClean="0"/>
              <a:t>Is it similar to projects in the past or is it a new effort?</a:t>
            </a:r>
          </a:p>
          <a:p>
            <a:r>
              <a:rPr lang="en-US" baseline="0" dirty="0" smtClean="0"/>
              <a:t>Define the scope of this project</a:t>
            </a:r>
          </a:p>
          <a:p>
            <a:pPr lvl="1"/>
            <a:r>
              <a:rPr lang="en-US" baseline="0" dirty="0" smtClean="0"/>
              <a:t>Is it an independent project or is it related to other projects?</a:t>
            </a:r>
          </a:p>
          <a:p>
            <a:pPr lvl="0"/>
            <a:endParaRPr lang="en-US" baseline="0" dirty="0" smtClean="0"/>
          </a:p>
          <a:p>
            <a:pPr lvl="0"/>
            <a:r>
              <a:rPr lang="en-US" baseline="0" dirty="0" smtClean="0"/>
              <a:t>* Note that this slide is not necessary for weekly status meetings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64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Prepare slides for the appendix in</a:t>
            </a:r>
            <a:r>
              <a:rPr lang="en-US" baseline="0" dirty="0" smtClean="0"/>
              <a:t> the event that more details or supplemental slides are needed. The appendix is also useful if the presentation is distributed later.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78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733203"/>
            <a:ext cx="9144000" cy="61247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1295400"/>
            <a:ext cx="901373" cy="901373"/>
          </a:xfrm>
          <a:prstGeom prst="ellipse">
            <a:avLst/>
          </a:prstGeom>
          <a:ln>
            <a:noFill/>
          </a:ln>
          <a:effectLst>
            <a:outerShdw blurRad="292100" dist="76200" dir="2700000" algn="tl" rotWithShape="0">
              <a:srgbClr val="333333">
                <a:alpha val="50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1200" y="1905000"/>
            <a:ext cx="1240461" cy="1240461"/>
          </a:xfrm>
          <a:prstGeom prst="ellipse">
            <a:avLst/>
          </a:prstGeom>
          <a:ln>
            <a:noFill/>
          </a:ln>
          <a:effectLst>
            <a:outerShdw blurRad="292100" dist="76200" dir="2700000" algn="tl" rotWithShape="0">
              <a:srgbClr val="333333">
                <a:alpha val="50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05600" y="2209800"/>
            <a:ext cx="1828800" cy="1828800"/>
          </a:xfrm>
          <a:prstGeom prst="ellipse">
            <a:avLst/>
          </a:prstGeom>
          <a:ln>
            <a:noFill/>
          </a:ln>
          <a:effectLst>
            <a:outerShdw blurRad="292100" dist="76200" dir="2700000" algn="tl" rotWithShape="0">
              <a:srgbClr val="333333">
                <a:alpha val="5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381001"/>
            <a:ext cx="7772400" cy="761999"/>
          </a:xfrm>
        </p:spPr>
        <p:txBody>
          <a:bodyPr anchor="t"/>
          <a:lstStyle>
            <a:lvl1pPr algn="l">
              <a:defRPr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9948" y="1219200"/>
            <a:ext cx="5275052" cy="1295400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0"/>
            <a:ext cx="2057400" cy="5211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0"/>
            <a:ext cx="6019800" cy="5211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l="-92" t="50811" r="45394" b="-590"/>
          <a:stretch/>
        </p:blipFill>
        <p:spPr>
          <a:xfrm>
            <a:off x="-13648" y="0"/>
            <a:ext cx="9157648" cy="55822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800" y="1066799"/>
            <a:ext cx="1979920" cy="2013807"/>
          </a:xfrm>
          <a:prstGeom prst="ellipse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68304" y="1905000"/>
            <a:ext cx="5105400" cy="1143001"/>
          </a:xfrm>
        </p:spPr>
        <p:txBody>
          <a:bodyPr anchor="b" anchorCtr="0">
            <a:normAutofit/>
          </a:bodyPr>
          <a:lstStyle>
            <a:lvl1pPr algn="l">
              <a:defRPr sz="3600" b="0" cap="none">
                <a:latin typeface="Georgia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0" y="3048000"/>
            <a:ext cx="5105400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914400"/>
          </a:xfrm>
        </p:spPr>
        <p:txBody>
          <a:bodyPr anchor="t">
            <a:normAutofit/>
          </a:bodyPr>
          <a:lstStyle>
            <a:lvl1pPr algn="l">
              <a:defRPr sz="2800"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lnSpc>
                <a:spcPct val="150000"/>
              </a:lnSpc>
              <a:spcBef>
                <a:spcPts val="0"/>
              </a:spcBef>
              <a:buSzPct val="130000"/>
              <a:buFont typeface="Arial" pitchFamily="34" charset="0"/>
              <a:buChar char="•"/>
              <a:defRPr sz="2000">
                <a:latin typeface="Georgia" pitchFamily="18" charset="0"/>
              </a:defRPr>
            </a:lvl1pPr>
            <a:lvl2pPr marL="571500" indent="-228600">
              <a:lnSpc>
                <a:spcPct val="150000"/>
              </a:lnSpc>
              <a:spcBef>
                <a:spcPts val="0"/>
              </a:spcBef>
              <a:buSzPct val="60000"/>
              <a:buFont typeface="Courier New" pitchFamily="49" charset="0"/>
              <a:buChar char="o"/>
              <a:defRPr sz="1800">
                <a:latin typeface="Georgia" pitchFamily="18" charset="0"/>
              </a:defRPr>
            </a:lvl2pPr>
            <a:lvl3pPr>
              <a:defRPr sz="2000">
                <a:latin typeface="Georgia" pitchFamily="18" charset="0"/>
              </a:defRPr>
            </a:lvl3pPr>
            <a:lvl4pPr>
              <a:defRPr sz="2000">
                <a:latin typeface="Georgia" pitchFamily="18" charset="0"/>
              </a:defRPr>
            </a:lvl4pPr>
            <a:lvl5pPr>
              <a:defRPr sz="2000">
                <a:latin typeface="Georgia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8800"/>
            <a:ext cx="4038600" cy="4297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4038600" cy="4297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609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3008313" cy="7620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14400"/>
            <a:ext cx="5111750" cy="52117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52600"/>
            <a:ext cx="3008313" cy="43735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8800"/>
            <a:ext cx="8229600" cy="429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2158D-428B-4987-8B28-745A2AFA1252}" type="datetimeFigureOut">
              <a:rPr lang="en-US" smtClean="0"/>
              <a:t>4/30/2016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4"/>
          <a:stretch/>
        </p:blipFill>
        <p:spPr>
          <a:xfrm>
            <a:off x="-13251" y="0"/>
            <a:ext cx="9157252" cy="66044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3.xml"/><Relationship Id="rId7" Type="http://schemas.openxmlformats.org/officeDocument/2006/relationships/notesSlide" Target="../notesSlides/notesSlide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1.m4a"/><Relationship Id="rId4" Type="http://schemas.microsoft.com/office/2007/relationships/media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8.png"/><Relationship Id="rId2" Type="http://schemas.microsoft.com/office/2007/relationships/media" Target="../media/media2.m4a"/><Relationship Id="rId1" Type="http://schemas.openxmlformats.org/officeDocument/2006/relationships/tags" Target="../tags/tag4.xml"/><Relationship Id="rId6" Type="http://schemas.openxmlformats.org/officeDocument/2006/relationships/image" Target="../media/image9.jp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8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smtClean="0"/>
              <a:t>Final Presentation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 smtClean="0"/>
              <a:t>Team </a:t>
            </a:r>
            <a:r>
              <a:rPr lang="en-US" dirty="0" err="1" smtClean="0"/>
              <a:t>Ehrgo</a:t>
            </a:r>
            <a:r>
              <a:rPr lang="en-US" dirty="0" smtClean="0"/>
              <a:t> Health</a:t>
            </a:r>
          </a:p>
          <a:p>
            <a:r>
              <a:rPr lang="en-US" dirty="0" smtClean="0"/>
              <a:t>04/30/16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1722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7460">
        <p:blinds dir="vert"/>
      </p:transition>
    </mc:Choice>
    <mc:Fallback>
      <p:transition spd="slow" advTm="746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06" objId="5"/>
        <p14:triggerEvt type="onClick" time="2106" objId="5"/>
        <p14:stopEvt time="9441" objId="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4648200" cy="914400"/>
          </a:xfrm>
        </p:spPr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828800"/>
            <a:ext cx="4648200" cy="4297363"/>
          </a:xfrm>
        </p:spPr>
        <p:txBody>
          <a:bodyPr/>
          <a:lstStyle/>
          <a:p>
            <a:pPr marL="228600" lvl="1" indent="0">
              <a:buNone/>
            </a:pPr>
            <a:r>
              <a:rPr lang="en-US" sz="2000" dirty="0" smtClean="0"/>
              <a:t>Plugin </a:t>
            </a:r>
            <a:r>
              <a:rPr lang="en-US" sz="2000" dirty="0"/>
              <a:t>architecture to capture treatment analysis from EHR</a:t>
            </a:r>
          </a:p>
          <a:p>
            <a:pPr lvl="1">
              <a:buFont typeface="Georgia" panose="02040502050405020303" pitchFamily="18" charset="0"/>
              <a:buChar char="~"/>
            </a:pPr>
            <a:r>
              <a:rPr lang="en-US" dirty="0" smtClean="0"/>
              <a:t>Patient Portal: allowing patient to enter personal information and leverage commonly-used technology APIs such as </a:t>
            </a:r>
            <a:r>
              <a:rPr lang="en-US" dirty="0" err="1" smtClean="0"/>
              <a:t>fitbit</a:t>
            </a:r>
            <a:endParaRPr lang="en-US" dirty="0" smtClean="0"/>
          </a:p>
          <a:p>
            <a:pPr lvl="1">
              <a:buFont typeface="Georgia" panose="02040502050405020303" pitchFamily="18" charset="0"/>
              <a:buChar char="~"/>
            </a:pPr>
            <a:r>
              <a:rPr lang="en-US" dirty="0" smtClean="0"/>
              <a:t>Provider EHR plugin: show warnings between allergies/medication and optimize treatment strategies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360918"/>
            <a:ext cx="4000500" cy="3228975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42870" y="6126163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26000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92" objId="7"/>
        <p14:triggerEvt type="onClick" time="492" objId="7"/>
        <p14:stopEvt time="9768" objId="7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Implement a rudimentary EHR</a:t>
            </a:r>
          </a:p>
          <a:p>
            <a:r>
              <a:rPr lang="en-US" dirty="0" smtClean="0"/>
              <a:t>Implement a service that can analyze medical treatment plans</a:t>
            </a:r>
          </a:p>
          <a:p>
            <a:r>
              <a:rPr lang="en-US" dirty="0" smtClean="0"/>
              <a:t>Plug the service into the </a:t>
            </a:r>
            <a:r>
              <a:rPr lang="en-US" dirty="0"/>
              <a:t>EHR</a:t>
            </a:r>
            <a:endParaRPr lang="en-US" dirty="0" smtClean="0"/>
          </a:p>
          <a:p>
            <a:r>
              <a:rPr lang="en-US" dirty="0" smtClean="0"/>
              <a:t>Provide </a:t>
            </a:r>
            <a:r>
              <a:rPr lang="en-US" dirty="0" err="1" smtClean="0"/>
              <a:t>fitbit</a:t>
            </a:r>
            <a:r>
              <a:rPr lang="en-US" dirty="0" smtClean="0"/>
              <a:t> login’s, and allow users to import </a:t>
            </a:r>
            <a:r>
              <a:rPr lang="en-US" dirty="0" err="1" smtClean="0"/>
              <a:t>fitbit</a:t>
            </a:r>
            <a:r>
              <a:rPr lang="en-US" dirty="0" smtClean="0"/>
              <a:t> data</a:t>
            </a:r>
          </a:p>
          <a:p>
            <a:r>
              <a:rPr lang="en-US" dirty="0" smtClean="0"/>
              <a:t>Create separate patient, and staff portals.</a:t>
            </a:r>
          </a:p>
          <a:p>
            <a:r>
              <a:rPr lang="en-US" dirty="0" smtClean="0"/>
              <a:t>Save user data back to a central </a:t>
            </a:r>
            <a:r>
              <a:rPr lang="en-US" dirty="0" err="1" smtClean="0"/>
              <a:t>Fhir</a:t>
            </a:r>
            <a:r>
              <a:rPr lang="en-US" dirty="0" smtClean="0"/>
              <a:t> server, no patient data stored locally.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1261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711006"/>
      </p:ext>
    </p:extLst>
  </p:cSld>
  <p:clrMapOvr>
    <a:masterClrMapping/>
  </p:clrMapOvr>
  <p:transition spd="slow" advTm="43000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Successes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Flawless Fitbit Integration</a:t>
            </a:r>
          </a:p>
          <a:p>
            <a:r>
              <a:rPr lang="en-US" dirty="0" smtClean="0"/>
              <a:t>Heavy use of backend </a:t>
            </a:r>
            <a:r>
              <a:rPr lang="en-US" dirty="0" err="1" smtClean="0"/>
              <a:t>fhir</a:t>
            </a:r>
            <a:r>
              <a:rPr lang="en-US" dirty="0" smtClean="0"/>
              <a:t> servers</a:t>
            </a:r>
          </a:p>
          <a:p>
            <a:pPr lvl="1"/>
            <a:r>
              <a:rPr lang="en-US" dirty="0" smtClean="0"/>
              <a:t>Decoupled from one particular server, multiple </a:t>
            </a:r>
            <a:r>
              <a:rPr lang="en-US" dirty="0" err="1" smtClean="0"/>
              <a:t>fhir</a:t>
            </a:r>
            <a:r>
              <a:rPr lang="en-US" dirty="0" smtClean="0"/>
              <a:t> endpoints could be used</a:t>
            </a:r>
          </a:p>
          <a:p>
            <a:r>
              <a:rPr lang="en-US" dirty="0" smtClean="0"/>
              <a:t>Extensible Algorithm for detecting issues with medical orders</a:t>
            </a:r>
          </a:p>
          <a:p>
            <a:r>
              <a:rPr lang="en-US" dirty="0" smtClean="0"/>
              <a:t>Decoupled MVC based architecture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58200" y="61632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11862"/>
      </p:ext>
    </p:extLst>
  </p:cSld>
  <p:clrMapOvr>
    <a:masterClrMapping/>
  </p:clrMapOvr>
  <p:transition spd="slow" advTm="40000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Opportunities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Dietary </a:t>
            </a:r>
            <a:r>
              <a:rPr lang="en-US" dirty="0" err="1" smtClean="0"/>
              <a:t>fitbit</a:t>
            </a:r>
            <a:r>
              <a:rPr lang="en-US" dirty="0" smtClean="0"/>
              <a:t> data could be used for better medical analysis, like how certain foods interact with certain medications</a:t>
            </a:r>
          </a:p>
          <a:p>
            <a:r>
              <a:rPr lang="en-US" dirty="0" smtClean="0"/>
              <a:t>Allow staff to view other </a:t>
            </a:r>
            <a:r>
              <a:rPr lang="en-US" dirty="0" err="1" smtClean="0"/>
              <a:t>fitbit</a:t>
            </a:r>
            <a:r>
              <a:rPr lang="en-US" dirty="0" smtClean="0"/>
              <a:t> data like weight, height, etc. </a:t>
            </a:r>
          </a:p>
          <a:p>
            <a:r>
              <a:rPr lang="en-US" dirty="0" smtClean="0"/>
              <a:t>Allow staff to provide feedback on current dietary information</a:t>
            </a:r>
          </a:p>
          <a:p>
            <a:r>
              <a:rPr lang="en-US" dirty="0" smtClean="0"/>
              <a:t>Allow other EHR’s to plugin to the service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296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84014"/>
      </p:ext>
    </p:extLst>
  </p:cSld>
  <p:clrMapOvr>
    <a:masterClrMapping/>
  </p:clrMapOvr>
  <p:transition spd="slow" advTm="35000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92" name="Flowchart: Process 91"/>
          <p:cNvSpPr/>
          <p:nvPr/>
        </p:nvSpPr>
        <p:spPr>
          <a:xfrm>
            <a:off x="136526" y="1524000"/>
            <a:ext cx="3430586" cy="2724943"/>
          </a:xfrm>
          <a:prstGeom prst="flowChartProcess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itle 1"/>
          <p:cNvSpPr txBox="1">
            <a:spLocks/>
          </p:cNvSpPr>
          <p:nvPr/>
        </p:nvSpPr>
        <p:spPr>
          <a:xfrm>
            <a:off x="457200" y="9144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en-US" smtClean="0"/>
              <a:t>Architecture</a:t>
            </a:r>
            <a:endParaRPr lang="en-US" dirty="0"/>
          </a:p>
        </p:txBody>
      </p:sp>
      <p:sp>
        <p:nvSpPr>
          <p:cNvPr id="94" name="Can 93"/>
          <p:cNvSpPr/>
          <p:nvPr/>
        </p:nvSpPr>
        <p:spPr>
          <a:xfrm>
            <a:off x="654050" y="5130800"/>
            <a:ext cx="1752600" cy="14478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FHIR DB</a:t>
            </a:r>
            <a:endParaRPr lang="en-US" dirty="0"/>
          </a:p>
        </p:txBody>
      </p:sp>
      <p:sp>
        <p:nvSpPr>
          <p:cNvPr id="95" name="Can 94"/>
          <p:cNvSpPr/>
          <p:nvPr/>
        </p:nvSpPr>
        <p:spPr>
          <a:xfrm>
            <a:off x="7053262" y="5156508"/>
            <a:ext cx="1790700" cy="14351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Patient Data Repository</a:t>
            </a:r>
            <a:endParaRPr lang="en-US" dirty="0"/>
          </a:p>
        </p:txBody>
      </p:sp>
      <p:grpSp>
        <p:nvGrpSpPr>
          <p:cNvPr id="96" name="Group 95"/>
          <p:cNvGrpSpPr/>
          <p:nvPr/>
        </p:nvGrpSpPr>
        <p:grpSpPr>
          <a:xfrm>
            <a:off x="2819400" y="5143500"/>
            <a:ext cx="2260600" cy="1435100"/>
            <a:chOff x="2743200" y="2978150"/>
            <a:chExt cx="2260600" cy="1435100"/>
          </a:xfrm>
        </p:grpSpPr>
        <p:sp>
          <p:nvSpPr>
            <p:cNvPr id="97" name="Can 96"/>
            <p:cNvSpPr/>
            <p:nvPr/>
          </p:nvSpPr>
          <p:spPr>
            <a:xfrm>
              <a:off x="3213100" y="2978150"/>
              <a:ext cx="1790700" cy="14351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EHR Repository</a:t>
              </a:r>
              <a:endParaRPr lang="en-US" dirty="0"/>
            </a:p>
          </p:txBody>
        </p:sp>
        <p:sp>
          <p:nvSpPr>
            <p:cNvPr id="98" name="Can 97"/>
            <p:cNvSpPr/>
            <p:nvPr/>
          </p:nvSpPr>
          <p:spPr>
            <a:xfrm>
              <a:off x="3048000" y="2978150"/>
              <a:ext cx="1790700" cy="14351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EHR Repository</a:t>
              </a:r>
              <a:endParaRPr lang="en-US" dirty="0"/>
            </a:p>
          </p:txBody>
        </p:sp>
        <p:sp>
          <p:nvSpPr>
            <p:cNvPr id="99" name="Can 98"/>
            <p:cNvSpPr/>
            <p:nvPr/>
          </p:nvSpPr>
          <p:spPr>
            <a:xfrm>
              <a:off x="2895600" y="2978150"/>
              <a:ext cx="1790700" cy="14351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EHR Repositories</a:t>
              </a:r>
              <a:endParaRPr lang="en-US" dirty="0"/>
            </a:p>
          </p:txBody>
        </p:sp>
        <p:sp>
          <p:nvSpPr>
            <p:cNvPr id="100" name="Can 99"/>
            <p:cNvSpPr/>
            <p:nvPr/>
          </p:nvSpPr>
          <p:spPr>
            <a:xfrm>
              <a:off x="2743200" y="2978150"/>
              <a:ext cx="1790700" cy="14351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EHR Repositories</a:t>
              </a:r>
              <a:endParaRPr lang="en-US" dirty="0"/>
            </a:p>
          </p:txBody>
        </p:sp>
      </p:grpSp>
      <p:sp>
        <p:nvSpPr>
          <p:cNvPr id="101" name="Rectangle 100"/>
          <p:cNvSpPr/>
          <p:nvPr/>
        </p:nvSpPr>
        <p:spPr>
          <a:xfrm>
            <a:off x="606425" y="4419600"/>
            <a:ext cx="4071937" cy="5334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Interface</a:t>
            </a:r>
            <a:endParaRPr lang="en-US" dirty="0"/>
          </a:p>
        </p:txBody>
      </p:sp>
      <p:sp>
        <p:nvSpPr>
          <p:cNvPr id="102" name="Up Arrow 101"/>
          <p:cNvSpPr/>
          <p:nvPr/>
        </p:nvSpPr>
        <p:spPr>
          <a:xfrm>
            <a:off x="3475830" y="4953000"/>
            <a:ext cx="469900" cy="3810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Up Arrow 102"/>
          <p:cNvSpPr/>
          <p:nvPr/>
        </p:nvSpPr>
        <p:spPr>
          <a:xfrm>
            <a:off x="896081" y="4971172"/>
            <a:ext cx="469900" cy="3810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Flowchart: Process 103"/>
          <p:cNvSpPr/>
          <p:nvPr/>
        </p:nvSpPr>
        <p:spPr>
          <a:xfrm>
            <a:off x="606425" y="3562350"/>
            <a:ext cx="2774950" cy="533400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EHR Provider Plugin</a:t>
            </a:r>
            <a:endParaRPr lang="en-US" dirty="0"/>
          </a:p>
        </p:txBody>
      </p:sp>
      <p:sp>
        <p:nvSpPr>
          <p:cNvPr id="105" name="Rectangle 104"/>
          <p:cNvSpPr/>
          <p:nvPr/>
        </p:nvSpPr>
        <p:spPr>
          <a:xfrm>
            <a:off x="4943475" y="4419600"/>
            <a:ext cx="3362325" cy="5334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Patient  Data Interface</a:t>
            </a:r>
            <a:endParaRPr lang="en-US" dirty="0"/>
          </a:p>
        </p:txBody>
      </p:sp>
      <p:grpSp>
        <p:nvGrpSpPr>
          <p:cNvPr id="106" name="Group 105"/>
          <p:cNvGrpSpPr/>
          <p:nvPr/>
        </p:nvGrpSpPr>
        <p:grpSpPr>
          <a:xfrm>
            <a:off x="3695700" y="2130425"/>
            <a:ext cx="2133600" cy="1898650"/>
            <a:chOff x="4216400" y="2419350"/>
            <a:chExt cx="2133600" cy="1898650"/>
          </a:xfrm>
        </p:grpSpPr>
        <p:sp>
          <p:nvSpPr>
            <p:cNvPr id="107" name="Rectangle 106"/>
            <p:cNvSpPr/>
            <p:nvPr/>
          </p:nvSpPr>
          <p:spPr>
            <a:xfrm>
              <a:off x="4216400" y="2419350"/>
              <a:ext cx="2133600" cy="723900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Alert Service</a:t>
              </a:r>
              <a:endParaRPr lang="en-US" dirty="0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4216400" y="3143250"/>
              <a:ext cx="2133600" cy="685800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Treatment Plan Service</a:t>
              </a:r>
              <a:endParaRPr lang="en-US" dirty="0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4216400" y="3784600"/>
              <a:ext cx="2133600" cy="533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Decider Process</a:t>
              </a:r>
              <a:endParaRPr lang="en-US" dirty="0"/>
            </a:p>
          </p:txBody>
        </p:sp>
      </p:grpSp>
      <p:sp>
        <p:nvSpPr>
          <p:cNvPr id="110" name="Up Arrow 109"/>
          <p:cNvSpPr/>
          <p:nvPr/>
        </p:nvSpPr>
        <p:spPr>
          <a:xfrm>
            <a:off x="4140200" y="4038600"/>
            <a:ext cx="469900" cy="3810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Up Arrow 110"/>
          <p:cNvSpPr/>
          <p:nvPr/>
        </p:nvSpPr>
        <p:spPr>
          <a:xfrm>
            <a:off x="4967287" y="4038600"/>
            <a:ext cx="469900" cy="3810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/>
        </p:nvSpPr>
        <p:spPr>
          <a:xfrm>
            <a:off x="606425" y="2033588"/>
            <a:ext cx="1374775" cy="151447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Patient Data Get/Set View</a:t>
            </a:r>
            <a:endParaRPr lang="en-US" dirty="0"/>
          </a:p>
        </p:txBody>
      </p:sp>
      <p:sp>
        <p:nvSpPr>
          <p:cNvPr id="113" name="Rectangle 112"/>
          <p:cNvSpPr/>
          <p:nvPr/>
        </p:nvSpPr>
        <p:spPr>
          <a:xfrm>
            <a:off x="1981200" y="2033588"/>
            <a:ext cx="1400175" cy="151447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Optimal Treatment View</a:t>
            </a:r>
            <a:endParaRPr lang="en-US" dirty="0"/>
          </a:p>
        </p:txBody>
      </p:sp>
      <p:cxnSp>
        <p:nvCxnSpPr>
          <p:cNvPr id="114" name="Elbow Connector 113"/>
          <p:cNvCxnSpPr>
            <a:stCxn id="107" idx="1"/>
            <a:endCxn id="112" idx="0"/>
          </p:cNvCxnSpPr>
          <p:nvPr/>
        </p:nvCxnSpPr>
        <p:spPr>
          <a:xfrm rot="10800000">
            <a:off x="1293814" y="2033589"/>
            <a:ext cx="2401887" cy="458787"/>
          </a:xfrm>
          <a:prstGeom prst="bentConnector4">
            <a:avLst>
              <a:gd name="adj1" fmla="val 7667"/>
              <a:gd name="adj2" fmla="val 149827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108" idx="1"/>
            <a:endCxn id="113" idx="3"/>
          </p:cNvCxnSpPr>
          <p:nvPr/>
        </p:nvCxnSpPr>
        <p:spPr>
          <a:xfrm rot="10800000">
            <a:off x="3381376" y="2790827"/>
            <a:ext cx="314325" cy="406399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Flowchart: Process 115"/>
          <p:cNvSpPr/>
          <p:nvPr/>
        </p:nvSpPr>
        <p:spPr>
          <a:xfrm>
            <a:off x="6105525" y="3562350"/>
            <a:ext cx="2774950" cy="533400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Patient App</a:t>
            </a:r>
            <a:endParaRPr lang="en-US" dirty="0"/>
          </a:p>
        </p:txBody>
      </p:sp>
      <p:sp>
        <p:nvSpPr>
          <p:cNvPr id="117" name="Rectangle 116"/>
          <p:cNvSpPr/>
          <p:nvPr/>
        </p:nvSpPr>
        <p:spPr>
          <a:xfrm>
            <a:off x="6105525" y="2033588"/>
            <a:ext cx="1374775" cy="151447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Entry </a:t>
            </a:r>
            <a:endParaRPr lang="en-US" dirty="0"/>
          </a:p>
        </p:txBody>
      </p:sp>
      <p:sp>
        <p:nvSpPr>
          <p:cNvPr id="118" name="Rectangle 117"/>
          <p:cNvSpPr/>
          <p:nvPr/>
        </p:nvSpPr>
        <p:spPr>
          <a:xfrm>
            <a:off x="7480300" y="2033588"/>
            <a:ext cx="1400175" cy="151447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Plan </a:t>
            </a:r>
            <a:endParaRPr lang="en-US" dirty="0"/>
          </a:p>
        </p:txBody>
      </p:sp>
      <p:cxnSp>
        <p:nvCxnSpPr>
          <p:cNvPr id="119" name="Elbow Connector 118"/>
          <p:cNvCxnSpPr>
            <a:endCxn id="108" idx="3"/>
          </p:cNvCxnSpPr>
          <p:nvPr/>
        </p:nvCxnSpPr>
        <p:spPr>
          <a:xfrm rot="10800000">
            <a:off x="5829300" y="3197225"/>
            <a:ext cx="269876" cy="103188"/>
          </a:xfrm>
          <a:prstGeom prst="bentConnector3">
            <a:avLst>
              <a:gd name="adj1" fmla="val 31177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Up Arrow 119"/>
          <p:cNvSpPr/>
          <p:nvPr/>
        </p:nvSpPr>
        <p:spPr>
          <a:xfrm rot="10800000">
            <a:off x="7645400" y="4105275"/>
            <a:ext cx="469900" cy="287336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Up Arrow 120"/>
          <p:cNvSpPr/>
          <p:nvPr/>
        </p:nvSpPr>
        <p:spPr>
          <a:xfrm rot="10800000">
            <a:off x="4152106" y="4962528"/>
            <a:ext cx="469900" cy="3810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Up Arrow 121"/>
          <p:cNvSpPr/>
          <p:nvPr/>
        </p:nvSpPr>
        <p:spPr>
          <a:xfrm rot="10800000">
            <a:off x="2617788" y="4095750"/>
            <a:ext cx="469900" cy="314322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3" name="Elbow Connector 122"/>
          <p:cNvCxnSpPr>
            <a:stCxn id="107" idx="3"/>
            <a:endCxn id="118" idx="0"/>
          </p:cNvCxnSpPr>
          <p:nvPr/>
        </p:nvCxnSpPr>
        <p:spPr>
          <a:xfrm flipV="1">
            <a:off x="5829300" y="2033588"/>
            <a:ext cx="2351088" cy="458787"/>
          </a:xfrm>
          <a:prstGeom prst="bentConnector4">
            <a:avLst>
              <a:gd name="adj1" fmla="val 5942"/>
              <a:gd name="adj2" fmla="val 149827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4" name="Group 123"/>
          <p:cNvGrpSpPr/>
          <p:nvPr/>
        </p:nvGrpSpPr>
        <p:grpSpPr>
          <a:xfrm>
            <a:off x="4943475" y="752476"/>
            <a:ext cx="4063999" cy="609600"/>
            <a:chOff x="3581400" y="1006475"/>
            <a:chExt cx="4063999" cy="609600"/>
          </a:xfrm>
        </p:grpSpPr>
        <p:sp>
          <p:nvSpPr>
            <p:cNvPr id="125" name="Rectangle 124"/>
            <p:cNvSpPr/>
            <p:nvPr/>
          </p:nvSpPr>
          <p:spPr>
            <a:xfrm>
              <a:off x="3581400" y="1006475"/>
              <a:ext cx="4063999" cy="6096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lowchart: Process 125"/>
            <p:cNvSpPr/>
            <p:nvPr/>
          </p:nvSpPr>
          <p:spPr>
            <a:xfrm>
              <a:off x="3701260" y="1104106"/>
              <a:ext cx="1181100" cy="404813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Complete</a:t>
              </a:r>
              <a:endParaRPr lang="en-US" dirty="0"/>
            </a:p>
          </p:txBody>
        </p:sp>
        <p:sp>
          <p:nvSpPr>
            <p:cNvPr id="127" name="Flowchart: Process 126"/>
            <p:cNvSpPr/>
            <p:nvPr/>
          </p:nvSpPr>
          <p:spPr>
            <a:xfrm>
              <a:off x="4964908" y="1104106"/>
              <a:ext cx="1051720" cy="404813"/>
            </a:xfrm>
            <a:prstGeom prst="flowChartProces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In Work</a:t>
              </a:r>
              <a:endParaRPr lang="en-US" dirty="0"/>
            </a:p>
          </p:txBody>
        </p:sp>
        <p:sp>
          <p:nvSpPr>
            <p:cNvPr id="128" name="Flowchart: Process 127"/>
            <p:cNvSpPr/>
            <p:nvPr/>
          </p:nvSpPr>
          <p:spPr>
            <a:xfrm>
              <a:off x="6099176" y="1104106"/>
              <a:ext cx="1458122" cy="404813"/>
            </a:xfrm>
            <a:prstGeom prst="flowChartProcess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Not Started</a:t>
              </a:r>
              <a:endParaRPr lang="en-US" dirty="0"/>
            </a:p>
          </p:txBody>
        </p:sp>
      </p:grpSp>
      <p:sp>
        <p:nvSpPr>
          <p:cNvPr id="129" name="TextBox 128"/>
          <p:cNvSpPr txBox="1"/>
          <p:nvPr/>
        </p:nvSpPr>
        <p:spPr>
          <a:xfrm>
            <a:off x="224627" y="1476932"/>
            <a:ext cx="1990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EHR Framework</a:t>
            </a:r>
            <a:endParaRPr lang="en-US" dirty="0"/>
          </a:p>
        </p:txBody>
      </p:sp>
      <p:sp>
        <p:nvSpPr>
          <p:cNvPr id="130" name="Can 129"/>
          <p:cNvSpPr/>
          <p:nvPr/>
        </p:nvSpPr>
        <p:spPr>
          <a:xfrm>
            <a:off x="5208638" y="5161672"/>
            <a:ext cx="1790700" cy="14351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Fitbit</a:t>
            </a:r>
            <a:r>
              <a:rPr lang="en-US" dirty="0" smtClean="0"/>
              <a:t> Data Repository</a:t>
            </a:r>
            <a:endParaRPr lang="en-US" dirty="0"/>
          </a:p>
        </p:txBody>
      </p:sp>
      <p:sp>
        <p:nvSpPr>
          <p:cNvPr id="131" name="Up Arrow 130"/>
          <p:cNvSpPr/>
          <p:nvPr/>
        </p:nvSpPr>
        <p:spPr>
          <a:xfrm>
            <a:off x="7412038" y="4979989"/>
            <a:ext cx="469900" cy="3810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Up Arrow 131"/>
          <p:cNvSpPr/>
          <p:nvPr/>
        </p:nvSpPr>
        <p:spPr>
          <a:xfrm rot="10800000">
            <a:off x="7955362" y="4980900"/>
            <a:ext cx="469900" cy="3810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Up Arrow 132"/>
          <p:cNvSpPr/>
          <p:nvPr/>
        </p:nvSpPr>
        <p:spPr>
          <a:xfrm>
            <a:off x="5876728" y="4962528"/>
            <a:ext cx="469900" cy="3810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Up Arrow 133"/>
          <p:cNvSpPr/>
          <p:nvPr/>
        </p:nvSpPr>
        <p:spPr>
          <a:xfrm rot="10800000">
            <a:off x="1564678" y="4960093"/>
            <a:ext cx="469900" cy="3810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34362" y="60721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04826"/>
      </p:ext>
    </p:extLst>
  </p:cSld>
  <p:clrMapOvr>
    <a:masterClrMapping/>
  </p:clrMapOvr>
  <p:transition spd="slow" advTm="47000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2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Gantt Chart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91" y="1935162"/>
            <a:ext cx="8942618" cy="4084638"/>
          </a:xfr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48600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84602"/>
      </p:ext>
    </p:extLst>
  </p:cSld>
  <p:clrMapOvr>
    <a:masterClrMapping/>
  </p:clrMapOvr>
  <p:transition spd="slow" advTm="19000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730D66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0600"/>
            <a:ext cx="9144000" cy="490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59625"/>
      </p:ext>
    </p:extLst>
  </p:cSld>
  <p:clrMapOvr>
    <a:masterClrMapping/>
  </p:clrMapOvr>
  <p:transition spd="slow" advTm="54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37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2004" y="2895599"/>
            <a:ext cx="5597104" cy="1143001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Ehrgo</a:t>
            </a:r>
            <a:r>
              <a:rPr lang="en-US" dirty="0" smtClean="0"/>
              <a:t> Health Team Members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2004" y="4038600"/>
            <a:ext cx="7239000" cy="1828800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Eric Greene</a:t>
            </a:r>
            <a:r>
              <a:rPr lang="en-US" dirty="0"/>
              <a:t>: Project </a:t>
            </a:r>
            <a:r>
              <a:rPr lang="en-US" dirty="0" smtClean="0"/>
              <a:t>Manager/Developer</a:t>
            </a:r>
            <a:endParaRPr lang="en-US" dirty="0"/>
          </a:p>
          <a:p>
            <a:r>
              <a:rPr lang="en-US" b="1" dirty="0" err="1"/>
              <a:t>Huarui</a:t>
            </a:r>
            <a:r>
              <a:rPr lang="en-US" b="1" dirty="0"/>
              <a:t> Zheng</a:t>
            </a:r>
            <a:r>
              <a:rPr lang="en-US" dirty="0"/>
              <a:t>: </a:t>
            </a:r>
            <a:r>
              <a:rPr lang="en-US" dirty="0" smtClean="0"/>
              <a:t>Developer/Tester </a:t>
            </a:r>
          </a:p>
          <a:p>
            <a:r>
              <a:rPr lang="en-US" b="1" dirty="0" smtClean="0"/>
              <a:t>Donna Carey</a:t>
            </a:r>
            <a:r>
              <a:rPr lang="en-US" dirty="0" smtClean="0"/>
              <a:t>: Documentation Lead/Developer</a:t>
            </a:r>
          </a:p>
          <a:p>
            <a:r>
              <a:rPr lang="en-US" b="1" dirty="0" smtClean="0"/>
              <a:t>Tommy Parnell</a:t>
            </a:r>
            <a:r>
              <a:rPr lang="en-US" dirty="0" smtClean="0"/>
              <a:t>: Development Lead/Documentation </a:t>
            </a:r>
            <a:r>
              <a:rPr lang="en-US" b="1" dirty="0" smtClean="0"/>
              <a:t>Narrator</a:t>
            </a:r>
            <a:endParaRPr lang="en-US" dirty="0" smtClean="0"/>
          </a:p>
          <a:p>
            <a:r>
              <a:rPr lang="en-US" b="1" dirty="0" smtClean="0"/>
              <a:t>James </a:t>
            </a:r>
            <a:r>
              <a:rPr lang="en-US" b="1" dirty="0"/>
              <a:t>Ruiz</a:t>
            </a:r>
            <a:r>
              <a:rPr lang="en-US" dirty="0"/>
              <a:t>: </a:t>
            </a:r>
            <a:r>
              <a:rPr lang="en-US" dirty="0" smtClean="0"/>
              <a:t>Developer/Tester</a:t>
            </a: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1678171"/>
      </p:ext>
    </p:extLst>
  </p:cSld>
  <p:clrMapOvr>
    <a:masterClrMapping/>
  </p:clrMapOvr>
  <p:transition spd="slow" advTm="5000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6QLnjpDmemWvdkPv8CNhLB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4nqtrpMJHznzW6iQWuGbY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9TlgkWg9GbD75tZxSe07S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wjzqUzkCEyRs7MDbtn22K6"/>
</p:tagLst>
</file>

<file path=ppt/theme/theme1.xml><?xml version="1.0" encoding="utf-8"?>
<a:theme xmlns:a="http://schemas.openxmlformats.org/drawingml/2006/main" name="Project Status Rep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3501ADB-0687-4C08-ACC7-50606E23354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Project status report presentation</Template>
  <TotalTime>0</TotalTime>
  <Words>520</Words>
  <Application>Microsoft Office PowerPoint</Application>
  <PresentationFormat>On-screen Show (4:3)</PresentationFormat>
  <Paragraphs>83</Paragraphs>
  <Slides>9</Slides>
  <Notes>3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Courier New</vt:lpstr>
      <vt:lpstr>Georgia</vt:lpstr>
      <vt:lpstr>Project Status Report</vt:lpstr>
      <vt:lpstr>Final Presentation </vt:lpstr>
      <vt:lpstr>Project Overview</vt:lpstr>
      <vt:lpstr>Objectives</vt:lpstr>
      <vt:lpstr>Project Successes </vt:lpstr>
      <vt:lpstr>Future Opportunities</vt:lpstr>
      <vt:lpstr>Architecture</vt:lpstr>
      <vt:lpstr>Final Gantt Chart</vt:lpstr>
      <vt:lpstr>PowerPoint Presentation</vt:lpstr>
      <vt:lpstr>Ehrgo Health Team Members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2016-03-11T03:29:21Z</dcterms:created>
  <dcterms:modified xsi:type="dcterms:W3CDTF">2016-05-01T05:14:44Z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TC016745569991</vt:lpwstr>
  </property>
</Properties>
</file>

<file path=docProps/thumbnail.jpeg>
</file>